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405866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42090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079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053437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70252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3408086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300924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320309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73485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139258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116510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CD514-B272-4E57-933A-5EFB39C43282}" type="datetimeFigureOut">
              <a:rPr lang="ro-RO" smtClean="0"/>
              <a:pPr/>
              <a:t>30.10.2017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994A1-B795-415B-A1B3-D256120A9817}" type="slidenum">
              <a:rPr lang="ro-RO" smtClean="0"/>
              <a:pPr/>
              <a:t>‹#›</a:t>
            </a:fld>
            <a:endParaRPr lang="ro-RO"/>
          </a:p>
        </p:txBody>
      </p:sp>
    </p:spTree>
    <p:extLst>
      <p:ext uri="{BB962C8B-B14F-4D97-AF65-F5344CB8AC3E}">
        <p14:creationId xmlns="" xmlns:p14="http://schemas.microsoft.com/office/powerpoint/2010/main" val="250130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Topitorie de aluminiu </a:t>
            </a: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Studiu de caz</a:t>
            </a:r>
          </a:p>
          <a:p>
            <a:endParaRPr lang="ro-RO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S.C. METHALUX FOUNDRY S.R.L.</a:t>
            </a:r>
            <a:endParaRPr lang="ro-RO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9030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Categoria de activitate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rmAutofit/>
          </a:bodyPr>
          <a:lstStyle/>
          <a:p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Conform </a:t>
            </a:r>
            <a:r>
              <a:rPr lang="vi-VN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Anexei 1 la Legea nr. 278/2013 privind emisiile industriale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care transpune Directiva 2010/75/UE</a:t>
            </a:r>
            <a:r>
              <a:rPr lang="vi-VN" sz="2000" dirty="0" smtClean="0">
                <a:cs typeface="Arial" panose="020B0604020202020204" pitchFamily="34" charset="0"/>
              </a:rPr>
              <a:t>: </a:t>
            </a:r>
          </a:p>
          <a:p>
            <a:r>
              <a:rPr lang="vi-VN" sz="2000" dirty="0" smtClean="0">
                <a:cs typeface="Arial" panose="020B0604020202020204" pitchFamily="34" charset="0"/>
              </a:rPr>
              <a:t>“2.5. Prelucrarea metalelor neferoase, b). topirea, inclusiv alierea de metale neferoase, inclusiv de produse recuperate, şi exploatarea de turnătorii de metale  neferoase, cu o capacitate de topire de peste 4 t/zi pentru plumb si cadmiu sau de 20 t/zi pentru toate celelelalte metale”; </a:t>
            </a:r>
            <a:endParaRPr lang="ro-RO" sz="2000" dirty="0" smtClean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o-RO" sz="2000" dirty="0" smtClean="0">
              <a:cs typeface="Arial" panose="020B0604020202020204" pitchFamily="34" charset="0"/>
            </a:endParaRPr>
          </a:p>
          <a:p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Best Available Techniques (BAT) Reference Document for the Non-Ferrous Metals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Industries   </a:t>
            </a:r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– Decizia de punere în aplicare 2016/1032 a Comisiei de stabilire a concluziilor BAT -13 </a:t>
            </a:r>
            <a:r>
              <a:rPr lang="ro-RO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iunie 2016</a:t>
            </a:r>
            <a:endParaRPr lang="ro-RO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vi-VN" sz="2000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746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BAT pentru captarea şi epurarea poluanţilor de la cuptoarele de topire- 2016 </a:t>
            </a:r>
            <a:endParaRPr lang="ro-R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6"/>
            <a:ext cx="8075240" cy="4353347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vi-VN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Utilizarea, la fiecare cuptor, a unei hote sau a unui alt tip de instalaţie pentru captarea poluanţilor şi maximalizarea colectării poluanţilor în perioadele de lucru ale ciclului de procesare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endParaRPr lang="ro-RO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Utilizarea unui sistem uscat pentru controlul emisiilor de particule de la cuptoarele de 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topire;</a:t>
            </a:r>
            <a:endParaRPr lang="ro-RO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ro-RO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Utilizarea  de var hidratat pentru neutralizarea emisiilor în combinație cu un filtru cu sac</a:t>
            </a:r>
          </a:p>
          <a:p>
            <a:endParaRPr lang="ro-RO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Niveluri de emisii de poluanţi evacuaţi în aer asociate BAT:</a:t>
            </a:r>
          </a:p>
          <a:p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particule</a:t>
            </a:r>
            <a:r>
              <a:rPr lang="ro-RO" sz="2300" dirty="0">
                <a:latin typeface="Arial" panose="020B0604020202020204" pitchFamily="34" charset="0"/>
                <a:cs typeface="Arial" panose="020B0604020202020204" pitchFamily="34" charset="0"/>
              </a:rPr>
              <a:t>: 25 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mg/</a:t>
            </a:r>
            <a:r>
              <a:rPr lang="ro-RO" sz="23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Nm</a:t>
            </a:r>
            <a:r>
              <a:rPr lang="ro-RO" sz="2300" baseline="300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3;</a:t>
            </a:r>
            <a:endParaRPr lang="ro-RO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HCl: </a:t>
            </a:r>
            <a:r>
              <a:rPr lang="ro-RO" sz="2300" dirty="0">
                <a:latin typeface="Arial" panose="020B0604020202020204" pitchFamily="34" charset="0"/>
                <a:cs typeface="Arial" panose="020B0604020202020204" pitchFamily="34" charset="0"/>
              </a:rPr>
              <a:t>&lt; 5-10 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mg/</a:t>
            </a:r>
            <a:r>
              <a:rPr lang="ro-RO" sz="23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Nm</a:t>
            </a:r>
            <a:r>
              <a:rPr lang="ro-RO" sz="2300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HF: </a:t>
            </a:r>
            <a:r>
              <a:rPr lang="ro-RO" sz="2300" dirty="0">
                <a:latin typeface="Arial" panose="020B0604020202020204" pitchFamily="34" charset="0"/>
                <a:cs typeface="Arial" panose="020B0604020202020204" pitchFamily="34" charset="0"/>
              </a:rPr>
              <a:t>&lt; 1 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mg/</a:t>
            </a:r>
            <a:r>
              <a:rPr lang="ro-RO" sz="23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Nm</a:t>
            </a:r>
            <a:r>
              <a:rPr lang="ro-RO" sz="2300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NOx</a:t>
            </a:r>
            <a:r>
              <a:rPr lang="ro-RO" sz="2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o-RO" sz="23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200 mg/</a:t>
            </a:r>
            <a:r>
              <a:rPr lang="ro-RO" sz="23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Nm</a:t>
            </a:r>
            <a:r>
              <a:rPr lang="ro-RO" sz="2300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o-RO" sz="2300" dirty="0">
                <a:latin typeface="Arial" panose="020B0604020202020204" pitchFamily="34" charset="0"/>
                <a:cs typeface="Arial" panose="020B0604020202020204" pitchFamily="34" charset="0"/>
              </a:rPr>
              <a:t>SO2: </a:t>
            </a:r>
            <a:r>
              <a:rPr lang="en-US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100 mg/</a:t>
            </a:r>
            <a:r>
              <a:rPr lang="ro-RO" sz="23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Nm</a:t>
            </a:r>
            <a:r>
              <a:rPr lang="ro-RO" sz="2300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sz="2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o-RO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o-RO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8439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TOPITORIE DE ALUMINIU 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0000" lnSpcReduction="20000"/>
          </a:bodyPr>
          <a:lstStyle/>
          <a:p>
            <a:endParaRPr lang="ro-RO" b="1" dirty="0" smtClean="0"/>
          </a:p>
          <a:p>
            <a:endParaRPr lang="ro-RO" b="1" dirty="0"/>
          </a:p>
          <a:p>
            <a:r>
              <a:rPr lang="vi-VN" b="1" dirty="0" smtClean="0"/>
              <a:t>Materii prime  </a:t>
            </a:r>
            <a:r>
              <a:rPr lang="vi-VN" dirty="0" smtClean="0"/>
              <a:t>:  Deşeuri de aluminiu şi de aliaje de aluminiu</a:t>
            </a:r>
            <a:r>
              <a:rPr lang="ro-RO" dirty="0" smtClean="0"/>
              <a:t> -</a:t>
            </a:r>
          </a:p>
          <a:p>
            <a:pPr marL="0" indent="0">
              <a:buNone/>
            </a:pPr>
            <a:r>
              <a:rPr lang="vi-VN" dirty="0" smtClean="0"/>
              <a:t>utilizarea de deşeuri curate</a:t>
            </a:r>
            <a:endParaRPr lang="ro-RO" dirty="0" smtClean="0"/>
          </a:p>
          <a:p>
            <a:pPr marL="0" indent="0">
              <a:buNone/>
            </a:pPr>
            <a:endParaRPr lang="vi-VN" dirty="0" smtClean="0"/>
          </a:p>
          <a:p>
            <a:pPr marL="0" indent="0">
              <a:buNone/>
            </a:pPr>
            <a:r>
              <a:rPr lang="vi-VN" b="1" dirty="0" smtClean="0"/>
              <a:t>Flux tehnologic  privind obținerea aluminiului din deșeuri curate de aluminiu: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/>
              <a:t>Achizitia deşeurilor de aluminiu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/>
              <a:t>Prelucrarea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primară</a:t>
            </a:r>
            <a:r>
              <a:rPr lang="vi-VN" dirty="0" smtClean="0"/>
              <a:t> a materialelor refolosibile din aluminiu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/>
              <a:t>Producerea aliajelor de aluminiu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/>
              <a:t>Incărcarea şi topirea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/>
              <a:t>Alierea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/>
              <a:t>Turnarea</a:t>
            </a:r>
          </a:p>
          <a:p>
            <a:pPr>
              <a:buFont typeface="Wingdings" pitchFamily="2" charset="2"/>
              <a:buChar char="ü"/>
            </a:pPr>
            <a:r>
              <a:rPr lang="vi-VN" dirty="0" smtClean="0"/>
              <a:t>Ambalare si livrare</a:t>
            </a:r>
          </a:p>
          <a:p>
            <a:endParaRPr lang="ro-RO" dirty="0"/>
          </a:p>
        </p:txBody>
      </p:sp>
    </p:spTree>
    <p:extLst>
      <p:ext uri="{BB962C8B-B14F-4D97-AF65-F5344CB8AC3E}">
        <p14:creationId xmlns="" xmlns:p14="http://schemas.microsoft.com/office/powerpoint/2010/main" val="63198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994122"/>
          </a:xfrm>
        </p:spPr>
        <p:txBody>
          <a:bodyPr>
            <a:normAutofit/>
          </a:bodyPr>
          <a:lstStyle/>
          <a:p>
            <a:r>
              <a:rPr lang="ro-R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Sisteme de reținere a poluanților</a:t>
            </a:r>
            <a:endParaRPr lang="ro-R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93356375"/>
              </p:ext>
            </p:extLst>
          </p:nvPr>
        </p:nvGraphicFramePr>
        <p:xfrm>
          <a:off x="683568" y="1700808"/>
          <a:ext cx="7920880" cy="50116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0059"/>
                <a:gridCol w="5740821"/>
              </a:tblGrid>
              <a:tr h="218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o-RO" sz="2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Sursa de emisie</a:t>
                      </a:r>
                      <a:endParaRPr lang="ro-RO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Sisteme de reținere</a:t>
                      </a:r>
                      <a:endParaRPr lang="ro-RO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710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cuptoare </a:t>
                      </a:r>
                      <a:r>
                        <a:rPr lang="ro-RO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topire rotative basculante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lang="en-GB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ote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pentru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captarea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emisiilor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montate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 </a:t>
                      </a:r>
                      <a:r>
                        <a:rPr lang="en-GB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cuptor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ul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n-GB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topire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o-RO" sz="20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conectate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 o 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central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legat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instalaţia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en-GB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depoluare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Instalație de depoluare  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format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din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 </a:t>
                      </a: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vi-VN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treaptă primară -</a:t>
                      </a:r>
                      <a:r>
                        <a:rPr lang="vi-VN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cameră de sedimentare şi treaptă secundară 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vi-VN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filtru cu saci textili. </a:t>
                      </a:r>
                      <a:endParaRPr lang="ro-RO" sz="20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o-RO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-sistem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vi-VN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pulverizare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vi-VN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particule de var hidratat în circuitul de gaze dintre camera de sedimentare şi filtrul cu saci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ro-RO" sz="20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pentru reducerea acidității gazelor ;</a:t>
                      </a:r>
                      <a:endParaRPr lang="ro-RO" sz="20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ș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evacuare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şi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dispersie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 </a:t>
                      </a:r>
                      <a:r>
                        <a:rPr lang="en-GB" sz="20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poluantilor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 H=18 m </a:t>
                      </a:r>
                      <a:r>
                        <a:rPr lang="ro-RO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ș</a:t>
                      </a:r>
                      <a:r>
                        <a:rPr lang="en-GB" sz="20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GB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D=1000mm</a:t>
                      </a:r>
                      <a:endParaRPr lang="ro-RO" sz="20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4081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Indicatori de monitorizare </a:t>
            </a:r>
            <a:endParaRPr lang="ro-R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136904" cy="5040560"/>
          </a:xfrm>
        </p:spPr>
        <p:txBody>
          <a:bodyPr>
            <a:normAutofit/>
          </a:bodyPr>
          <a:lstStyle/>
          <a:p>
            <a:pPr fontAlgn="t">
              <a:buNone/>
            </a:pPr>
            <a:endParaRPr lang="ro-RO" sz="1800" b="1" dirty="0" smtClean="0">
              <a:latin typeface="Arial" pitchFamily="34" charset="0"/>
              <a:cs typeface="Arial" pitchFamily="34" charset="0"/>
            </a:endParaRPr>
          </a:p>
          <a:p>
            <a:pPr fontAlgn="t">
              <a:buNone/>
            </a:pPr>
            <a:endParaRPr lang="ro-RO" sz="1800" b="1" dirty="0" smtClean="0">
              <a:latin typeface="Arial" pitchFamily="34" charset="0"/>
              <a:cs typeface="Arial" pitchFamily="34" charset="0"/>
            </a:endParaRPr>
          </a:p>
          <a:p>
            <a:pPr fontAlgn="t">
              <a:buNone/>
            </a:pPr>
            <a:r>
              <a:rPr lang="ro-RO" sz="1800" b="1" dirty="0" smtClean="0">
                <a:latin typeface="Arial" pitchFamily="34" charset="0"/>
                <a:cs typeface="Arial" pitchFamily="34" charset="0"/>
              </a:rPr>
              <a:t>VLE  asociate BAT 2001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particule: 20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HCl: &lt; 5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HF: &lt; 5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NOx: 100 – 300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ro-RO" sz="1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: 5-200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t"/>
            <a:endParaRPr lang="ro-RO" sz="1800" dirty="0" smtClean="0">
              <a:latin typeface="Arial" pitchFamily="34" charset="0"/>
              <a:cs typeface="Arial" pitchFamily="34" charset="0"/>
            </a:endParaRPr>
          </a:p>
          <a:p>
            <a:pPr fontAlgn="t">
              <a:buNone/>
            </a:pPr>
            <a:r>
              <a:rPr lang="ro-RO" sz="1800" b="1" dirty="0" smtClean="0">
                <a:latin typeface="Arial" pitchFamily="34" charset="0"/>
                <a:cs typeface="Arial" pitchFamily="34" charset="0"/>
              </a:rPr>
              <a:t>VLE  impuse prin AIM :</a:t>
            </a:r>
            <a:endParaRPr lang="ro-RO" sz="1800" dirty="0" smtClean="0">
              <a:latin typeface="Arial" pitchFamily="34" charset="0"/>
              <a:cs typeface="Arial" pitchFamily="34" charset="0"/>
            </a:endParaRP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particule: 20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HCl: 5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HF: 1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NOx: 300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fontAlgn="t"/>
            <a:r>
              <a:rPr lang="ro-RO" sz="1800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ro-RO" sz="1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: 200 mg/Nm</a:t>
            </a:r>
            <a:r>
              <a:rPr lang="ro-RO" sz="18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ro-RO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ro-RO" sz="1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Indicatori de monitorizare </a:t>
            </a:r>
            <a:endParaRPr lang="ro-R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00784494"/>
              </p:ext>
            </p:extLst>
          </p:nvPr>
        </p:nvGraphicFramePr>
        <p:xfrm>
          <a:off x="679752" y="1268760"/>
          <a:ext cx="7420639" cy="244827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67866"/>
                <a:gridCol w="3852773"/>
              </a:tblGrid>
              <a:tr h="2448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8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VLE  asociate BAT</a:t>
                      </a:r>
                      <a:r>
                        <a:rPr lang="ro-RO" sz="1800" b="1" baseline="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 2016</a:t>
                      </a:r>
                      <a:endParaRPr lang="ro-RO" sz="18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particule: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25 mg/Nm</a:t>
                      </a:r>
                      <a:r>
                        <a:rPr lang="ro-RO" sz="1800" baseline="300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HCl: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5-10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HF: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NOx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: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1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200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SO</a:t>
                      </a:r>
                      <a:r>
                        <a:rPr lang="ro-RO" sz="1800" baseline="-25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: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&lt;100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o-RO" sz="18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VLE  </a:t>
                      </a:r>
                      <a:r>
                        <a:rPr lang="ro-RO" sz="18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măsurate la coș </a:t>
                      </a:r>
                      <a:r>
                        <a:rPr lang="ro-RO" sz="18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: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particule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: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3,21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HCl: 3,7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HF: 0,85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NOx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: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36,4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226695" algn="l"/>
                          <a:tab pos="457200" algn="l"/>
                        </a:tabLst>
                      </a:pP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SO</a:t>
                      </a:r>
                      <a:r>
                        <a:rPr lang="ro-RO" sz="1800" baseline="-25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: </a:t>
                      </a: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24,91 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mg/Nm</a:t>
                      </a:r>
                      <a:r>
                        <a:rPr lang="ro-RO" sz="1800" baseline="300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683568" y="3861048"/>
            <a:ext cx="7344816" cy="2080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VLE  asociate BAT 2001:</a:t>
            </a:r>
            <a:endParaRPr lang="ro-RO" b="1" dirty="0">
              <a:solidFill>
                <a:prstClr val="black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226695" algn="l"/>
                <a:tab pos="457200" algn="l"/>
              </a:tabLst>
            </a:pP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particule: </a:t>
            </a: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20 mg/Nm</a:t>
            </a:r>
            <a:r>
              <a:rPr lang="ro-RO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226695" algn="l"/>
                <a:tab pos="457200" algn="l"/>
              </a:tabLst>
            </a:pP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HCl: </a:t>
            </a:r>
            <a:r>
              <a:rPr lang="ro-RO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&lt;</a:t>
            </a: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5 mg/Nm</a:t>
            </a:r>
            <a:r>
              <a:rPr lang="ro-RO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226695" algn="l"/>
                <a:tab pos="457200" algn="l"/>
              </a:tabLst>
            </a:pP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HF: </a:t>
            </a:r>
            <a:r>
              <a:rPr lang="ro-RO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&lt; 5</a:t>
            </a: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mg/Nm</a:t>
            </a:r>
            <a:r>
              <a:rPr lang="ro-RO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226695" algn="l"/>
                <a:tab pos="457200" algn="l"/>
              </a:tabLst>
            </a:pP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NOx:100- 300  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mg/Nm</a:t>
            </a:r>
            <a:r>
              <a:rPr lang="ro-RO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226695" algn="l"/>
                <a:tab pos="457200" algn="l"/>
              </a:tabLst>
            </a:pP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SO</a:t>
            </a:r>
            <a:r>
              <a:rPr lang="ro-RO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: </a:t>
            </a:r>
            <a:r>
              <a:rPr lang="ro-RO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50-200  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mg/Nm</a:t>
            </a:r>
            <a:r>
              <a:rPr lang="ro-RO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o-RO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50429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Condiții de monitorizare</a:t>
            </a:r>
            <a:endParaRPr lang="ro-R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50419735"/>
              </p:ext>
            </p:extLst>
          </p:nvPr>
        </p:nvGraphicFramePr>
        <p:xfrm>
          <a:off x="971600" y="1772816"/>
          <a:ext cx="6552728" cy="37528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0259"/>
                <a:gridCol w="3782469"/>
              </a:tblGrid>
              <a:tr h="504056">
                <a:tc>
                  <a:txBody>
                    <a:bodyPr/>
                    <a:lstStyle/>
                    <a:p>
                      <a:pPr marL="220980" indent="-2209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Indicator</a:t>
                      </a:r>
                      <a:endParaRPr lang="ro-RO" sz="1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b="1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Frecven</a:t>
                      </a:r>
                      <a:r>
                        <a:rPr lang="ro-RO" sz="18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ț</a:t>
                      </a:r>
                      <a:r>
                        <a:rPr lang="es-ES" sz="18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lang="es-ES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monitorizarii</a:t>
                      </a:r>
                      <a:endParaRPr lang="ro-RO" sz="1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  <a:r>
                        <a:rPr lang="en-GB" sz="18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Pulberi</a:t>
                      </a:r>
                      <a:endParaRPr lang="ro-RO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trimestrial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02586">
                <a:tc>
                  <a:txBody>
                    <a:bodyPr/>
                    <a:lstStyle/>
                    <a:p>
                      <a:pPr marL="0" marR="0" indent="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  <a:r>
                        <a:rPr lang="en-GB" sz="1800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endParaRPr lang="ro-RO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trimestrial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02586">
                <a:tc>
                  <a:txBody>
                    <a:bodyPr/>
                    <a:lstStyle/>
                    <a:p>
                      <a:pPr marL="0" marR="0" indent="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</a:t>
                      </a:r>
                      <a:r>
                        <a:rPr lang="en-GB" sz="1800" baseline="-25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o-RO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trimestrial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02586">
                <a:tc>
                  <a:txBody>
                    <a:bodyPr/>
                    <a:lstStyle/>
                    <a:p>
                      <a:pPr marL="0" marR="0" indent="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Cloruri</a:t>
                      </a:r>
                      <a:endParaRPr lang="ro-RO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trimestrial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602586">
                <a:tc>
                  <a:txBody>
                    <a:bodyPr/>
                    <a:lstStyle/>
                    <a:p>
                      <a:pPr marL="0" marR="0" indent="4572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Floruri</a:t>
                      </a:r>
                      <a:endParaRPr lang="ro-RO" sz="1800" dirty="0" smtClean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  <a:p>
                      <a:pPr indent="457200" algn="ctr">
                        <a:spcAft>
                          <a:spcPts val="0"/>
                        </a:spcAft>
                      </a:pPr>
                      <a:endParaRPr lang="ro-RO" sz="18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trimestrial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339">
                <a:tc gridSpan="2">
                  <a:txBody>
                    <a:bodyPr/>
                    <a:lstStyle/>
                    <a:p>
                      <a:pPr indent="457200" algn="ctr"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Determinarile vor fi efectuate ca medie  zilnică</a:t>
                      </a:r>
                      <a:endParaRPr lang="ro-RO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R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6945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Raportare rezultate monitorizare </a:t>
            </a:r>
            <a:endParaRPr lang="ro-RO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63716618"/>
              </p:ext>
            </p:extLst>
          </p:nvPr>
        </p:nvGraphicFramePr>
        <p:xfrm>
          <a:off x="1187624" y="2924944"/>
          <a:ext cx="6768752" cy="1774496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801817"/>
                <a:gridCol w="1751084"/>
                <a:gridCol w="2215851"/>
              </a:tblGrid>
              <a:tr h="8280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Raport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 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Frecven</a:t>
                      </a:r>
                      <a:r>
                        <a:rPr lang="ro-RO" sz="1800" b="1" dirty="0" err="1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ță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Termen de raportare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Monitorizarea emisiilor in aer (urmând a fi incluse in RAM)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trimestrial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10 ale lunii următoare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trimestrului raportat</a:t>
                      </a:r>
                      <a:endParaRPr lang="ro-RO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41857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608</Words>
  <Application>Microsoft Office PowerPoint</Application>
  <PresentationFormat>On-screen Show (4:3)</PresentationFormat>
  <Paragraphs>103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Topitorie de aluminiu </vt:lpstr>
      <vt:lpstr>Categoria de activitate </vt:lpstr>
      <vt:lpstr>BAT pentru captarea şi epurarea poluanţilor de la cuptoarele de topire- 2016 </vt:lpstr>
      <vt:lpstr>TOPITORIE DE ALUMINIU </vt:lpstr>
      <vt:lpstr>Sisteme de reținere a poluanților</vt:lpstr>
      <vt:lpstr>Indicatori de monitorizare </vt:lpstr>
      <vt:lpstr>Indicatori de monitorizare </vt:lpstr>
      <vt:lpstr>Condiții de monitorizare</vt:lpstr>
      <vt:lpstr>Raportare rezultate monitorizare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Topitorie de aluminiu</dc:title>
  <dc:creator>Horatiu</dc:creator>
  <cp:lastModifiedBy>elena.garban</cp:lastModifiedBy>
  <cp:revision>31</cp:revision>
  <dcterms:created xsi:type="dcterms:W3CDTF">2017-10-22T14:19:27Z</dcterms:created>
  <dcterms:modified xsi:type="dcterms:W3CDTF">2017-10-30T08:13:32Z</dcterms:modified>
</cp:coreProperties>
</file>